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331" r:id="rId4"/>
    <p:sldId id="332" r:id="rId5"/>
    <p:sldId id="28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2" r:id="rId14"/>
    <p:sldId id="341" r:id="rId15"/>
    <p:sldId id="333" r:id="rId16"/>
    <p:sldId id="326" r:id="rId17"/>
    <p:sldId id="289" r:id="rId18"/>
    <p:sldId id="290" r:id="rId19"/>
    <p:sldId id="314" r:id="rId20"/>
    <p:sldId id="311" r:id="rId21"/>
    <p:sldId id="285" r:id="rId22"/>
    <p:sldId id="287" r:id="rId23"/>
    <p:sldId id="291" r:id="rId24"/>
    <p:sldId id="292" r:id="rId25"/>
    <p:sldId id="294" r:id="rId26"/>
    <p:sldId id="2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4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7BF0-54CA-4874-82A6-691C18A0C3B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A68-FDE6-4B51-990A-CDB15442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7BF0-54CA-4874-82A6-691C18A0C3B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A68-FDE6-4B51-990A-CDB15442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7BF0-54CA-4874-82A6-691C18A0C3B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A68-FDE6-4B51-990A-CDB15442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7BF0-54CA-4874-82A6-691C18A0C3B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A68-FDE6-4B51-990A-CDB15442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92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7BF0-54CA-4874-82A6-691C18A0C3B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A68-FDE6-4B51-990A-CDB15442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1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7BF0-54CA-4874-82A6-691C18A0C3B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A68-FDE6-4B51-990A-CDB15442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7BF0-54CA-4874-82A6-691C18A0C3B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A68-FDE6-4B51-990A-CDB15442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7BF0-54CA-4874-82A6-691C18A0C3B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A68-FDE6-4B51-990A-CDB15442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3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7BF0-54CA-4874-82A6-691C18A0C3B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A68-FDE6-4B51-990A-CDB15442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7BF0-54CA-4874-82A6-691C18A0C3B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A68-FDE6-4B51-990A-CDB15442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27BF0-54CA-4874-82A6-691C18A0C3B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F1A68-FDE6-4B51-990A-CDB15442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0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27BF0-54CA-4874-82A6-691C18A0C3B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F1A68-FDE6-4B51-990A-CDB15442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SOP of CET OPC UA Server &amp; Client Configuration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May 12,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6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702" y="2409971"/>
            <a:ext cx="8923793" cy="437425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Install CET OPC UA Server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6: Use </a:t>
            </a:r>
            <a:r>
              <a:rPr lang="en-US" smtClean="0"/>
              <a:t>nssm.exe to register the CET.Opcua.Server.Entry.exe </a:t>
            </a:r>
            <a:r>
              <a:rPr lang="en-US"/>
              <a:t>and </a:t>
            </a:r>
            <a:r>
              <a:rPr lang="en-US" smtClean="0"/>
              <a:t>CET.Opcua.Server.Discovery to Windows Services</a:t>
            </a:r>
            <a:r>
              <a:rPr lang="en-US" altLang="zh-CN" smtClean="0">
                <a:latin typeface="Calibri" panose="020F0502020204030204" pitchFamily="34" charset="0"/>
              </a:rPr>
              <a:t>. The services are to make CET UA Server to start and run automatically as Windows, no need to run by manually.</a:t>
            </a:r>
          </a:p>
          <a:p>
            <a:r>
              <a:rPr lang="en-US">
                <a:latin typeface="Calibri" panose="020F0502020204030204" pitchFamily="34" charset="0"/>
              </a:rPr>
              <a:t>Run </a:t>
            </a:r>
            <a:r>
              <a:rPr lang="en-US" b="1">
                <a:latin typeface="Calibri" panose="020F0502020204030204" pitchFamily="34" charset="0"/>
              </a:rPr>
              <a:t>CMD</a:t>
            </a:r>
            <a:r>
              <a:rPr lang="en-US">
                <a:latin typeface="Calibri" panose="020F0502020204030204" pitchFamily="34" charset="0"/>
              </a:rPr>
              <a:t> by administrator, navigate to the directory of the nssm.exe, then input </a:t>
            </a:r>
            <a:r>
              <a:rPr lang="en-US" b="1">
                <a:solidFill>
                  <a:srgbClr val="00B0F0"/>
                </a:solidFill>
                <a:latin typeface="Calibri" panose="020F0502020204030204" pitchFamily="34" charset="0"/>
              </a:rPr>
              <a:t>nssm install </a:t>
            </a:r>
            <a:r>
              <a:rPr lang="en-US">
                <a:latin typeface="Calibri" panose="020F0502020204030204" pitchFamily="34" charset="0"/>
              </a:rPr>
              <a:t>and press enter, the </a:t>
            </a:r>
            <a:r>
              <a:rPr lang="en-US" b="1">
                <a:latin typeface="Calibri" panose="020F0502020204030204" pitchFamily="34" charset="0"/>
              </a:rPr>
              <a:t>NSSM service </a:t>
            </a:r>
            <a:r>
              <a:rPr lang="en-US" b="1" smtClean="0">
                <a:latin typeface="Calibri" panose="020F0502020204030204" pitchFamily="34" charset="0"/>
              </a:rPr>
              <a:t>installer</a:t>
            </a:r>
            <a:r>
              <a:rPr lang="en-US" smtClean="0">
                <a:latin typeface="Calibri" panose="020F0502020204030204" pitchFamily="34" charset="0"/>
              </a:rPr>
              <a:t> </a:t>
            </a:r>
            <a:r>
              <a:rPr lang="en-US">
                <a:latin typeface="Calibri" panose="020F0502020204030204" pitchFamily="34" charset="0"/>
              </a:rPr>
              <a:t>window appears. Click the … browser button behind </a:t>
            </a:r>
            <a:r>
              <a:rPr lang="en-US" b="1">
                <a:latin typeface="Calibri" panose="020F0502020204030204" pitchFamily="34" charset="0"/>
              </a:rPr>
              <a:t>Application Path </a:t>
            </a:r>
            <a:r>
              <a:rPr lang="en-US">
                <a:latin typeface="Calibri" panose="020F0502020204030204" pitchFamily="34" charset="0"/>
              </a:rPr>
              <a:t>and select the directory of the CET.Opcua.Server.Discovery.exe, input </a:t>
            </a:r>
            <a:r>
              <a:rPr lang="en-US" b="1">
                <a:latin typeface="Calibri" panose="020F0502020204030204" pitchFamily="34" charset="0"/>
              </a:rPr>
              <a:t>CET.Opcua.Server.Discovery</a:t>
            </a:r>
            <a:r>
              <a:rPr lang="en-US">
                <a:latin typeface="Calibri" panose="020F0502020204030204" pitchFamily="34" charset="0"/>
              </a:rPr>
              <a:t> in </a:t>
            </a:r>
            <a:r>
              <a:rPr lang="en-US" b="1">
                <a:latin typeface="Calibri" panose="020F0502020204030204" pitchFamily="34" charset="0"/>
              </a:rPr>
              <a:t>Arguments</a:t>
            </a:r>
            <a:r>
              <a:rPr lang="en-US">
                <a:latin typeface="Calibri" panose="020F0502020204030204" pitchFamily="34" charset="0"/>
              </a:rPr>
              <a:t> and </a:t>
            </a:r>
            <a:r>
              <a:rPr lang="en-US" b="1">
                <a:latin typeface="Calibri" panose="020F0502020204030204" pitchFamily="34" charset="0"/>
              </a:rPr>
              <a:t>Service name </a:t>
            </a:r>
            <a:r>
              <a:rPr lang="en-US" altLang="zh-CN" smtClean="0">
                <a:latin typeface="Calibri" panose="020F0502020204030204" pitchFamily="34" charset="0"/>
              </a:rPr>
              <a:t>and click </a:t>
            </a:r>
            <a:r>
              <a:rPr lang="en-US" altLang="zh-CN" b="1" smtClean="0">
                <a:latin typeface="Calibri" panose="020F0502020204030204" pitchFamily="34" charset="0"/>
              </a:rPr>
              <a:t>Install service</a:t>
            </a:r>
            <a:r>
              <a:rPr lang="en-US" altLang="zh-CN">
                <a:latin typeface="Calibri" panose="020F0502020204030204" pitchFamily="34" charset="0"/>
              </a:rPr>
              <a:t>.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59162" y="3739679"/>
            <a:ext cx="4191363" cy="1803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71940" y="6246288"/>
            <a:ext cx="960984" cy="231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37" y="1889249"/>
            <a:ext cx="8382726" cy="488484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Install CET OPC UA Server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Calibri" panose="020F0502020204030204" pitchFamily="34" charset="0"/>
              </a:rPr>
              <a:t>Run </a:t>
            </a:r>
            <a:r>
              <a:rPr lang="en-US" b="1">
                <a:latin typeface="Calibri" panose="020F0502020204030204" pitchFamily="34" charset="0"/>
              </a:rPr>
              <a:t>CMD</a:t>
            </a:r>
            <a:r>
              <a:rPr lang="en-US">
                <a:latin typeface="Calibri" panose="020F0502020204030204" pitchFamily="34" charset="0"/>
              </a:rPr>
              <a:t> by administrator, navigate to the directory of the nssm.exe, then input </a:t>
            </a:r>
            <a:r>
              <a:rPr lang="en-US" b="1">
                <a:solidFill>
                  <a:srgbClr val="00B0F0"/>
                </a:solidFill>
                <a:latin typeface="Calibri" panose="020F0502020204030204" pitchFamily="34" charset="0"/>
              </a:rPr>
              <a:t>nssm install </a:t>
            </a:r>
            <a:r>
              <a:rPr lang="en-US">
                <a:latin typeface="Calibri" panose="020F0502020204030204" pitchFamily="34" charset="0"/>
              </a:rPr>
              <a:t>and press enter, the </a:t>
            </a:r>
            <a:r>
              <a:rPr lang="en-US" b="1">
                <a:latin typeface="Calibri" panose="020F0502020204030204" pitchFamily="34" charset="0"/>
              </a:rPr>
              <a:t>NSSM service installer</a:t>
            </a:r>
            <a:r>
              <a:rPr lang="en-US">
                <a:latin typeface="Calibri" panose="020F0502020204030204" pitchFamily="34" charset="0"/>
              </a:rPr>
              <a:t> window appears. Click the … browser button behind </a:t>
            </a:r>
            <a:r>
              <a:rPr lang="en-US" b="1">
                <a:latin typeface="Calibri" panose="020F0502020204030204" pitchFamily="34" charset="0"/>
              </a:rPr>
              <a:t>Application Path </a:t>
            </a:r>
            <a:r>
              <a:rPr lang="en-US" smtClean="0">
                <a:latin typeface="Calibri" panose="020F0502020204030204" pitchFamily="34" charset="0"/>
              </a:rPr>
              <a:t>and </a:t>
            </a:r>
            <a:r>
              <a:rPr lang="en-US">
                <a:latin typeface="Calibri" panose="020F0502020204030204" pitchFamily="34" charset="0"/>
              </a:rPr>
              <a:t>select the directory of the CET.Opcua.Server.Entry.exe, input </a:t>
            </a:r>
            <a:r>
              <a:rPr lang="en-US" b="1">
                <a:latin typeface="Calibri" panose="020F0502020204030204" pitchFamily="34" charset="0"/>
              </a:rPr>
              <a:t>CET.Opcua.Server.Entry</a:t>
            </a:r>
            <a:r>
              <a:rPr lang="en-US">
                <a:latin typeface="Calibri" panose="020F0502020204030204" pitchFamily="34" charset="0"/>
              </a:rPr>
              <a:t> in </a:t>
            </a:r>
            <a:r>
              <a:rPr lang="en-US" b="1">
                <a:latin typeface="Calibri" panose="020F0502020204030204" pitchFamily="34" charset="0"/>
              </a:rPr>
              <a:t>Arguments</a:t>
            </a:r>
            <a:r>
              <a:rPr lang="en-US">
                <a:latin typeface="Calibri" panose="020F0502020204030204" pitchFamily="34" charset="0"/>
              </a:rPr>
              <a:t> and </a:t>
            </a:r>
            <a:r>
              <a:rPr lang="en-US" b="1">
                <a:latin typeface="Calibri" panose="020F0502020204030204" pitchFamily="34" charset="0"/>
              </a:rPr>
              <a:t>Service name </a:t>
            </a:r>
            <a:r>
              <a:rPr lang="en-US" altLang="zh-CN">
                <a:latin typeface="Calibri" panose="020F0502020204030204" pitchFamily="34" charset="0"/>
              </a:rPr>
              <a:t>and click </a:t>
            </a:r>
            <a:r>
              <a:rPr lang="en-US" altLang="zh-CN" b="1">
                <a:latin typeface="Calibri" panose="020F0502020204030204" pitchFamily="34" charset="0"/>
              </a:rPr>
              <a:t>Install </a:t>
            </a:r>
            <a:r>
              <a:rPr lang="en-US" altLang="zh-CN" b="1" smtClean="0">
                <a:latin typeface="Calibri" panose="020F0502020204030204" pitchFamily="34" charset="0"/>
              </a:rPr>
              <a:t>service</a:t>
            </a:r>
            <a:r>
              <a:rPr lang="en-US" altLang="zh-CN" smtClean="0">
                <a:latin typeface="Calibri" panose="020F0502020204030204" pitchFamily="34" charset="0"/>
              </a:rPr>
              <a:t>.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4636" y="3552111"/>
            <a:ext cx="4191363" cy="1803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52583" y="5718753"/>
            <a:ext cx="960984" cy="231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75" y="1977264"/>
            <a:ext cx="10493649" cy="29034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Install CET OPC UA Server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Calibri" panose="020F0502020204030204" pitchFamily="34" charset="0"/>
              </a:rPr>
              <a:t>Open Windows Services to verify the </a:t>
            </a:r>
            <a:r>
              <a:rPr lang="en-US" b="1">
                <a:latin typeface="Calibri" panose="020F0502020204030204" pitchFamily="34" charset="0"/>
              </a:rPr>
              <a:t>CET.Opcua.Server.Discovery </a:t>
            </a:r>
            <a:r>
              <a:rPr lang="en-US" smtClean="0">
                <a:latin typeface="Calibri" panose="020F0502020204030204" pitchFamily="34" charset="0"/>
              </a:rPr>
              <a:t>and </a:t>
            </a:r>
            <a:r>
              <a:rPr lang="en-US" b="1" smtClean="0">
                <a:latin typeface="Calibri" panose="020F0502020204030204" pitchFamily="34" charset="0"/>
              </a:rPr>
              <a:t>CET.Opcua.Server.Entry</a:t>
            </a:r>
            <a:r>
              <a:rPr lang="en-US" smtClean="0">
                <a:latin typeface="Calibri" panose="020F0502020204030204" pitchFamily="34" charset="0"/>
              </a:rPr>
              <a:t> services are installed successfully.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47210" y="4149988"/>
            <a:ext cx="7089713" cy="3868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12" y="4068354"/>
            <a:ext cx="8253175" cy="213378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Install CET OPC UA Server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7: </a:t>
            </a:r>
            <a:r>
              <a:rPr lang="en-US" smtClean="0">
                <a:latin typeface="Calibri" panose="020F0502020204030204" pitchFamily="34" charset="0"/>
              </a:rPr>
              <a:t>Setting the user name and password of iEMS and security model in the </a:t>
            </a:r>
            <a:r>
              <a:rPr lang="en-US" b="1" smtClean="0"/>
              <a:t>\Opcua.Server </a:t>
            </a:r>
            <a:r>
              <a:rPr lang="en-US" b="1"/>
              <a:t>Run On the PecStar </a:t>
            </a:r>
            <a:r>
              <a:rPr lang="en-US" b="1" smtClean="0"/>
              <a:t>V3.5\</a:t>
            </a:r>
            <a:r>
              <a:rPr lang="en-US" b="1" smtClean="0">
                <a:latin typeface="Calibri" panose="020F0502020204030204" pitchFamily="34" charset="0"/>
              </a:rPr>
              <a:t>appsettings.json</a:t>
            </a:r>
            <a:r>
              <a:rPr lang="en-US" smtClean="0">
                <a:latin typeface="Calibri" panose="020F0502020204030204" pitchFamily="34" charset="0"/>
              </a:rPr>
              <a:t> file if required. Uncheck the Read-only attribute before edit it.</a:t>
            </a:r>
          </a:p>
          <a:p>
            <a:r>
              <a:rPr lang="en-US" b="1" smtClean="0">
                <a:solidFill>
                  <a:srgbClr val="00B0F0"/>
                </a:solidFill>
                <a:latin typeface="Calibri" panose="020F0502020204030204" pitchFamily="34" charset="0"/>
              </a:rPr>
              <a:t>UserTokenType</a:t>
            </a:r>
            <a:r>
              <a:rPr lang="en-US" smtClean="0">
                <a:latin typeface="Calibri" panose="020F0502020204030204" pitchFamily="34" charset="0"/>
              </a:rPr>
              <a:t>: the authentication mode of CET OPC UA Server. </a:t>
            </a:r>
          </a:p>
          <a:p>
            <a:r>
              <a:rPr lang="en-US">
                <a:latin typeface="Calibri" panose="020F0502020204030204" pitchFamily="34" charset="0"/>
              </a:rPr>
              <a:t>	 </a:t>
            </a:r>
            <a:r>
              <a:rPr lang="en-US" smtClean="0">
                <a:latin typeface="Calibri" panose="020F0502020204030204" pitchFamily="34" charset="0"/>
              </a:rPr>
              <a:t>           Value=1, anonymous (by default)</a:t>
            </a:r>
          </a:p>
          <a:p>
            <a:r>
              <a:rPr lang="en-US">
                <a:latin typeface="Calibri" panose="020F0502020204030204" pitchFamily="34" charset="0"/>
              </a:rPr>
              <a:t> </a:t>
            </a:r>
            <a:r>
              <a:rPr lang="en-US" smtClean="0">
                <a:latin typeface="Calibri" panose="020F0502020204030204" pitchFamily="34" charset="0"/>
              </a:rPr>
              <a:t>                            Value=2, user name and password</a:t>
            </a:r>
          </a:p>
          <a:p>
            <a:r>
              <a:rPr lang="en-US" b="1" smtClean="0">
                <a:solidFill>
                  <a:srgbClr val="00B0F0"/>
                </a:solidFill>
                <a:latin typeface="Calibri" panose="020F0502020204030204" pitchFamily="34" charset="0"/>
              </a:rPr>
              <a:t>                                             LoginName</a:t>
            </a:r>
            <a:r>
              <a:rPr lang="en-US">
                <a:latin typeface="Calibri" panose="020F0502020204030204" pitchFamily="34" charset="0"/>
              </a:rPr>
              <a:t>: user name of CET OPC UA Server</a:t>
            </a:r>
          </a:p>
          <a:p>
            <a:r>
              <a:rPr lang="en-US" b="1" smtClean="0">
                <a:solidFill>
                  <a:srgbClr val="00B0F0"/>
                </a:solidFill>
                <a:latin typeface="Calibri" panose="020F0502020204030204" pitchFamily="34" charset="0"/>
              </a:rPr>
              <a:t>                                             Password</a:t>
            </a:r>
            <a:r>
              <a:rPr lang="en-US">
                <a:latin typeface="Calibri" panose="020F0502020204030204" pitchFamily="34" charset="0"/>
              </a:rPr>
              <a:t>: password of CET OPC UA Server</a:t>
            </a:r>
          </a:p>
          <a:p>
            <a:r>
              <a:rPr lang="en-US" smtClean="0">
                <a:latin typeface="Calibri" panose="020F0502020204030204" pitchFamily="34" charset="0"/>
              </a:rPr>
              <a:t>                             Value=4, certificate and private key</a:t>
            </a:r>
          </a:p>
          <a:p>
            <a:r>
              <a:rPr lang="en-US" smtClean="0"/>
              <a:t>                                             </a:t>
            </a:r>
            <a:r>
              <a:rPr lang="en-US" b="1">
                <a:solidFill>
                  <a:srgbClr val="00B0F0"/>
                </a:solidFill>
                <a:latin typeface="Calibri" panose="020F0502020204030204" pitchFamily="34" charset="0"/>
              </a:rPr>
              <a:t>OPCUA-DC</a:t>
            </a:r>
            <a:r>
              <a:rPr lang="en-US" smtClean="0"/>
              <a:t>: OPC UA cerficate DC</a:t>
            </a:r>
            <a:endParaRPr lang="en-US" b="1" smtClean="0">
              <a:latin typeface="Calibri" panose="020F0502020204030204" pitchFamily="34" charset="0"/>
            </a:endParaRPr>
          </a:p>
          <a:p>
            <a:r>
              <a:rPr lang="en-US" b="1" smtClean="0">
                <a:latin typeface="Calibri" panose="020F0502020204030204" pitchFamily="34" charset="0"/>
              </a:rPr>
              <a:t>Note</a:t>
            </a:r>
            <a:r>
              <a:rPr lang="en-US" b="1">
                <a:latin typeface="Calibri" panose="020F0502020204030204" pitchFamily="34" charset="0"/>
              </a:rPr>
              <a:t>:</a:t>
            </a:r>
          </a:p>
          <a:p>
            <a:r>
              <a:rPr lang="en-US" smtClean="0">
                <a:latin typeface="Calibri" panose="020F0502020204030204" pitchFamily="34" charset="0"/>
              </a:rPr>
              <a:t>Need to restart </a:t>
            </a:r>
            <a:r>
              <a:rPr lang="en-US" b="1" smtClean="0">
                <a:latin typeface="Calibri" panose="020F0502020204030204" pitchFamily="34" charset="0"/>
              </a:rPr>
              <a:t>CET.Opcua.Server.Discovery</a:t>
            </a:r>
            <a:r>
              <a:rPr lang="en-US" smtClean="0">
                <a:latin typeface="Calibri" panose="020F0502020204030204" pitchFamily="34" charset="0"/>
              </a:rPr>
              <a:t> and </a:t>
            </a:r>
            <a:r>
              <a:rPr lang="en-US" b="1">
                <a:latin typeface="Calibri" panose="020F0502020204030204" pitchFamily="34" charset="0"/>
              </a:rPr>
              <a:t>CET.Opcua.Server.Entry</a:t>
            </a:r>
            <a:r>
              <a:rPr lang="en-US">
                <a:latin typeface="Calibri" panose="020F0502020204030204" pitchFamily="34" charset="0"/>
              </a:rPr>
              <a:t> </a:t>
            </a:r>
            <a:r>
              <a:rPr lang="en-US" smtClean="0">
                <a:latin typeface="Calibri" panose="020F0502020204030204" pitchFamily="34" charset="0"/>
              </a:rPr>
              <a:t>services after the file is modified.</a:t>
            </a:r>
            <a:endParaRPr lang="en-US">
              <a:latin typeface="Calibri" panose="020F0502020204030204" pitchFamily="34" charset="0"/>
            </a:endParaRPr>
          </a:p>
          <a:p>
            <a:endParaRPr lang="en-US" smtClean="0">
              <a:latin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50123" y="4409133"/>
            <a:ext cx="7772464" cy="1793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13" y="1174238"/>
            <a:ext cx="10470787" cy="563166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Install CET OPC UA Server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8: </a:t>
            </a:r>
            <a:r>
              <a:rPr lang="en-US" smtClean="0">
                <a:latin typeface="Calibri" panose="020F0502020204030204" pitchFamily="34" charset="0"/>
              </a:rPr>
              <a:t>Start the </a:t>
            </a:r>
            <a:r>
              <a:rPr lang="en-US" b="1">
                <a:latin typeface="Calibri" panose="020F0502020204030204" pitchFamily="34" charset="0"/>
              </a:rPr>
              <a:t>CET.Opcua.Server.Discovery </a:t>
            </a:r>
            <a:r>
              <a:rPr lang="en-US" smtClean="0">
                <a:latin typeface="Calibri" panose="020F0502020204030204" pitchFamily="34" charset="0"/>
              </a:rPr>
              <a:t>and </a:t>
            </a:r>
            <a:r>
              <a:rPr lang="en-US" b="1" smtClean="0">
                <a:latin typeface="Calibri" panose="020F0502020204030204" pitchFamily="34" charset="0"/>
              </a:rPr>
              <a:t>CET.Opcua.Server.Entry</a:t>
            </a:r>
            <a:r>
              <a:rPr lang="en-US" smtClean="0">
                <a:latin typeface="Calibri" panose="020F0502020204030204" pitchFamily="34" charset="0"/>
              </a:rPr>
              <a:t> services.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25662" y="3664178"/>
            <a:ext cx="1348154" cy="2642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4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Realtime Communication 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9: </a:t>
            </a:r>
            <a:r>
              <a:rPr lang="en-US" altLang="zh-CN">
                <a:latin typeface="Calibri" panose="020F0502020204030204" pitchFamily="34" charset="0"/>
              </a:rPr>
              <a:t>Run </a:t>
            </a:r>
            <a:r>
              <a:rPr lang="en-US" altLang="zh-CN" smtClean="0">
                <a:latin typeface="Calibri" panose="020F0502020204030204" pitchFamily="34" charset="0"/>
              </a:rPr>
              <a:t>PecSCADA.</a:t>
            </a:r>
            <a:endParaRPr lang="en-US"/>
          </a:p>
        </p:txBody>
      </p:sp>
      <p:pic>
        <p:nvPicPr>
          <p:cNvPr id="3074" name="Picture 2" descr="C:\Users\User\AppData\Local\Temp\SNAGHTML65ac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544637"/>
            <a:ext cx="781050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2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>
                <a:latin typeface="+mn-lt"/>
              </a:rPr>
              <a:t>CET OPC UA Server Configuration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10: Run </a:t>
            </a:r>
            <a:r>
              <a:rPr lang="en-US" altLang="zh-CN" b="1" smtClean="0">
                <a:latin typeface="Calibri" panose="020F0502020204030204" pitchFamily="34" charset="0"/>
              </a:rPr>
              <a:t>\Opcua.Server </a:t>
            </a:r>
            <a:r>
              <a:rPr lang="en-US" altLang="zh-CN" b="1">
                <a:latin typeface="Calibri" panose="020F0502020204030204" pitchFamily="34" charset="0"/>
              </a:rPr>
              <a:t>Run On the PecStar </a:t>
            </a:r>
            <a:r>
              <a:rPr lang="en-US" altLang="zh-CN" b="1" smtClean="0">
                <a:latin typeface="Calibri" panose="020F0502020204030204" pitchFamily="34" charset="0"/>
              </a:rPr>
              <a:t>V3.5\CET.Opcua.Server.ConfigTool.exe </a:t>
            </a:r>
            <a:r>
              <a:rPr lang="en-US" altLang="zh-CN" smtClean="0">
                <a:latin typeface="Calibri" panose="020F0502020204030204" pitchFamily="34" charset="0"/>
              </a:rPr>
              <a:t>by Administrator. In the OPC-UA Server Config window, select the sites/devices/data points on the left pane that need to provide to the OPC UA Client and click </a:t>
            </a:r>
            <a:r>
              <a:rPr lang="en-US" altLang="zh-CN" b="1" smtClean="0">
                <a:latin typeface="Calibri" panose="020F0502020204030204" pitchFamily="34" charset="0"/>
              </a:rPr>
              <a:t>Save</a:t>
            </a:r>
            <a:r>
              <a:rPr lang="en-US" altLang="zh-CN" smtClean="0">
                <a:latin typeface="Calibri" panose="020F0502020204030204" pitchFamily="34" charset="0"/>
              </a:rPr>
              <a:t>. Then close the program.</a:t>
            </a:r>
          </a:p>
          <a:p>
            <a:r>
              <a:rPr lang="en-US" smtClean="0">
                <a:latin typeface="Calibri" panose="020F0502020204030204" pitchFamily="34" charset="0"/>
              </a:rPr>
              <a:t>Click </a:t>
            </a:r>
            <a:r>
              <a:rPr lang="en-US" b="1" smtClean="0">
                <a:latin typeface="Calibri" panose="020F0502020204030204" pitchFamily="34" charset="0"/>
              </a:rPr>
              <a:t>Preview&gt;&gt; </a:t>
            </a:r>
            <a:r>
              <a:rPr lang="en-US" smtClean="0">
                <a:latin typeface="Calibri" panose="020F0502020204030204" pitchFamily="34" charset="0"/>
              </a:rPr>
              <a:t>to show the selected nodes.</a:t>
            </a:r>
          </a:p>
          <a:p>
            <a:r>
              <a:rPr lang="en-US" smtClean="0">
                <a:latin typeface="Calibri" panose="020F0502020204030204" pitchFamily="34" charset="0"/>
              </a:rPr>
              <a:t>Skip this step if all nodes are needed.</a:t>
            </a:r>
          </a:p>
          <a:p>
            <a:endParaRPr lang="en-US" b="1" smtClean="0">
              <a:latin typeface="Calibri" panose="020F0502020204030204" pitchFamily="34" charset="0"/>
            </a:endParaRPr>
          </a:p>
          <a:p>
            <a:r>
              <a:rPr lang="en-US" b="1" smtClean="0">
                <a:latin typeface="Calibri" panose="020F0502020204030204" pitchFamily="34" charset="0"/>
              </a:rPr>
              <a:t>Note:</a:t>
            </a:r>
          </a:p>
          <a:p>
            <a:r>
              <a:rPr lang="en-US" smtClean="0">
                <a:latin typeface="Calibri" panose="020F0502020204030204" pitchFamily="34" charset="0"/>
              </a:rPr>
              <a:t>1. Before run </a:t>
            </a:r>
            <a:r>
              <a:rPr lang="en-US" altLang="zh-CN" b="1" smtClean="0">
                <a:latin typeface="Calibri" panose="020F0502020204030204" pitchFamily="34" charset="0"/>
              </a:rPr>
              <a:t>CET.Opcua.Server.ConfigTool</a:t>
            </a:r>
            <a:r>
              <a:rPr lang="en-US" altLang="zh-CN" smtClean="0">
                <a:latin typeface="Calibri" panose="020F0502020204030204" pitchFamily="34" charset="0"/>
              </a:rPr>
              <a:t>,</a:t>
            </a:r>
            <a:endParaRPr lang="en-US" smtClean="0">
              <a:latin typeface="Calibri" panose="020F0502020204030204" pitchFamily="34" charset="0"/>
            </a:endParaRPr>
          </a:p>
          <a:p>
            <a:r>
              <a:rPr lang="en-US">
                <a:latin typeface="Calibri" panose="020F0502020204030204" pitchFamily="34" charset="0"/>
              </a:rPr>
              <a:t>s</a:t>
            </a:r>
            <a:r>
              <a:rPr lang="en-US" smtClean="0">
                <a:latin typeface="Calibri" panose="020F0502020204030204" pitchFamily="34" charset="0"/>
              </a:rPr>
              <a:t>top </a:t>
            </a:r>
            <a:r>
              <a:rPr lang="en-US" b="1" smtClean="0">
                <a:latin typeface="Calibri" panose="020F0502020204030204" pitchFamily="34" charset="0"/>
              </a:rPr>
              <a:t>CET.Opcua.Server.Entry</a:t>
            </a:r>
            <a:r>
              <a:rPr lang="en-US" smtClean="0">
                <a:latin typeface="Calibri" panose="020F0502020204030204" pitchFamily="34" charset="0"/>
              </a:rPr>
              <a:t> service first.</a:t>
            </a:r>
          </a:p>
          <a:p>
            <a:r>
              <a:rPr lang="en-US">
                <a:latin typeface="Calibri" panose="020F0502020204030204" pitchFamily="34" charset="0"/>
              </a:rPr>
              <a:t>2. If the configuration is changed, need to </a:t>
            </a:r>
            <a:endParaRPr lang="en-US" smtClean="0">
              <a:latin typeface="Calibri" panose="020F0502020204030204" pitchFamily="34" charset="0"/>
            </a:endParaRPr>
          </a:p>
          <a:p>
            <a:r>
              <a:rPr lang="en-US" smtClean="0">
                <a:latin typeface="Calibri" panose="020F0502020204030204" pitchFamily="34" charset="0"/>
              </a:rPr>
              <a:t>restart </a:t>
            </a:r>
            <a:r>
              <a:rPr lang="en-US" altLang="zh-CN" b="1">
                <a:latin typeface="Calibri" panose="020F0502020204030204" pitchFamily="34" charset="0"/>
              </a:rPr>
              <a:t>CET.Opcua.Server.Entry.exe</a:t>
            </a:r>
            <a:r>
              <a:rPr lang="en-US" altLang="zh-CN">
                <a:latin typeface="Calibri" panose="020F0502020204030204" pitchFamily="34" charset="0"/>
              </a:rPr>
              <a:t> and </a:t>
            </a:r>
            <a:endParaRPr lang="en-US" altLang="zh-CN" smtClean="0">
              <a:latin typeface="Calibri" panose="020F0502020204030204" pitchFamily="34" charset="0"/>
            </a:endParaRPr>
          </a:p>
          <a:p>
            <a:r>
              <a:rPr lang="en-US" altLang="zh-CN" smtClean="0">
                <a:latin typeface="Calibri" panose="020F0502020204030204" pitchFamily="34" charset="0"/>
              </a:rPr>
              <a:t>OPC </a:t>
            </a:r>
            <a:r>
              <a:rPr lang="en-US" altLang="zh-CN">
                <a:latin typeface="Calibri" panose="020F0502020204030204" pitchFamily="34" charset="0"/>
              </a:rPr>
              <a:t>UA Client</a:t>
            </a:r>
            <a:r>
              <a:rPr lang="en-US" altLang="zh-CN" smtClean="0">
                <a:latin typeface="Calibri" panose="020F0502020204030204" pitchFamily="34" charset="0"/>
              </a:rPr>
              <a:t>.</a:t>
            </a: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725" y="1541605"/>
            <a:ext cx="7534275" cy="53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81004" y="1951432"/>
            <a:ext cx="596695" cy="2107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525" y="897965"/>
            <a:ext cx="1141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11: Run </a:t>
            </a:r>
            <a:r>
              <a:rPr lang="en-US" altLang="zh-CN" b="1">
                <a:latin typeface="Calibri" panose="020F0502020204030204" pitchFamily="34" charset="0"/>
              </a:rPr>
              <a:t>uaexpert-bin-win32-x86-vs2008sp1-v1.5.1-331.exe </a:t>
            </a:r>
            <a:r>
              <a:rPr lang="en-US" altLang="zh-CN" smtClean="0">
                <a:latin typeface="Calibri" panose="020F0502020204030204" pitchFamily="34" charset="0"/>
              </a:rPr>
              <a:t>to install </a:t>
            </a:r>
            <a:r>
              <a:rPr lang="en-US" altLang="zh-CN" b="1">
                <a:latin typeface="Calibri" panose="020F0502020204030204" pitchFamily="34" charset="0"/>
              </a:rPr>
              <a:t>UA Expert </a:t>
            </a:r>
            <a:r>
              <a:rPr lang="en-US" altLang="zh-CN">
                <a:latin typeface="Calibri" panose="020F0502020204030204" pitchFamily="34" charset="0"/>
              </a:rPr>
              <a:t>under the </a:t>
            </a:r>
            <a:r>
              <a:rPr lang="en-US" altLang="zh-CN" b="1">
                <a:latin typeface="Calibri" panose="020F0502020204030204" pitchFamily="34" charset="0"/>
              </a:rPr>
              <a:t>\OPC </a:t>
            </a:r>
            <a:r>
              <a:rPr lang="en-US" altLang="zh-CN" b="1" smtClean="0">
                <a:latin typeface="Calibri" panose="020F0502020204030204" pitchFamily="34" charset="0"/>
              </a:rPr>
              <a:t>UA Server </a:t>
            </a:r>
            <a:r>
              <a:rPr lang="en-US" altLang="zh-CN" smtClean="0">
                <a:latin typeface="Calibri" panose="020F0502020204030204" pitchFamily="34" charset="0"/>
              </a:rPr>
              <a:t>folder</a:t>
            </a:r>
            <a:r>
              <a:rPr lang="en-US" altLang="zh-CN">
                <a:latin typeface="Calibri" panose="020F0502020204030204" pitchFamily="34" charset="0"/>
              </a:rPr>
              <a:t>. Run </a:t>
            </a:r>
            <a:r>
              <a:rPr lang="en-US" altLang="zh-CN" b="1" smtClean="0">
                <a:latin typeface="Calibri" panose="020F0502020204030204" pitchFamily="34" charset="0"/>
              </a:rPr>
              <a:t>UaExpert</a:t>
            </a:r>
            <a:r>
              <a:rPr lang="en-US" altLang="zh-CN" smtClean="0">
                <a:latin typeface="Calibri" panose="020F0502020204030204" pitchFamily="34" charset="0"/>
              </a:rPr>
              <a:t> </a:t>
            </a:r>
            <a:r>
              <a:rPr lang="en-US" altLang="zh-CN">
                <a:latin typeface="Calibri" panose="020F0502020204030204" pitchFamily="34" charset="0"/>
              </a:rPr>
              <a:t>on the desktop by </a:t>
            </a:r>
            <a:r>
              <a:rPr lang="en-US" altLang="zh-CN" smtClean="0">
                <a:latin typeface="Calibri" panose="020F0502020204030204" pitchFamily="34" charset="0"/>
              </a:rPr>
              <a:t>Administrator, input </a:t>
            </a:r>
            <a:r>
              <a:rPr lang="en-US" altLang="zh-CN" b="1" smtClean="0">
                <a:latin typeface="Calibri" panose="020F0502020204030204" pitchFamily="34" charset="0"/>
              </a:rPr>
              <a:t>Organization</a:t>
            </a:r>
            <a:r>
              <a:rPr lang="en-US" altLang="zh-CN" smtClean="0">
                <a:latin typeface="Calibri" panose="020F0502020204030204" pitchFamily="34" charset="0"/>
              </a:rPr>
              <a:t> and click </a:t>
            </a:r>
            <a:r>
              <a:rPr lang="en-US" altLang="zh-CN" b="1" smtClean="0">
                <a:latin typeface="Calibri" panose="020F0502020204030204" pitchFamily="34" charset="0"/>
              </a:rPr>
              <a:t>OK</a:t>
            </a:r>
            <a:r>
              <a:rPr lang="en-US" altLang="zh-CN" smtClean="0">
                <a:latin typeface="Calibri" panose="020F0502020204030204" pitchFamily="34" charset="0"/>
              </a:rPr>
              <a:t> in the </a:t>
            </a:r>
            <a:r>
              <a:rPr lang="en-US" altLang="zh-CN" b="1" smtClean="0">
                <a:latin typeface="Calibri" panose="020F0502020204030204" pitchFamily="34" charset="0"/>
              </a:rPr>
              <a:t>Certificate</a:t>
            </a:r>
            <a:r>
              <a:rPr lang="en-US" altLang="zh-CN" smtClean="0">
                <a:latin typeface="Calibri" panose="020F0502020204030204" pitchFamily="34" charset="0"/>
              </a:rPr>
              <a:t> window.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91" y="3890550"/>
            <a:ext cx="624894" cy="632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805296"/>
            <a:ext cx="4422980" cy="5046125"/>
          </a:xfrm>
          <a:prstGeom prst="rect">
            <a:avLst/>
          </a:prstGeom>
        </p:spPr>
      </p:pic>
      <p:pic>
        <p:nvPicPr>
          <p:cNvPr id="7170" name="Picture 2" descr="C:\Users\User\AppData\Local\Temp\SNAGHTMLcb8e9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809151"/>
            <a:ext cx="4419600" cy="504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66155" y="2513406"/>
            <a:ext cx="495300" cy="219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Add </a:t>
            </a:r>
            <a:r>
              <a:rPr lang="en-US" altLang="zh-CN">
                <a:latin typeface="+mn-lt"/>
              </a:rPr>
              <a:t>OPC UA </a:t>
            </a:r>
            <a:r>
              <a:rPr lang="en-US" altLang="zh-CN" smtClean="0">
                <a:latin typeface="+mn-lt"/>
              </a:rPr>
              <a:t>Server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54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525" y="897965"/>
            <a:ext cx="11410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mtClean="0">
                <a:latin typeface="Calibri" panose="020F0502020204030204" pitchFamily="34" charset="0"/>
              </a:rPr>
              <a:t>Uncheck </a:t>
            </a:r>
            <a:r>
              <a:rPr lang="en-US" altLang="zh-CN" b="1" smtClean="0">
                <a:latin typeface="Calibri" panose="020F0502020204030204" pitchFamily="34" charset="0"/>
              </a:rPr>
              <a:t>Automatically check for Updates </a:t>
            </a:r>
            <a:r>
              <a:rPr lang="en-US" altLang="zh-CN" smtClean="0">
                <a:latin typeface="Calibri" panose="020F0502020204030204" pitchFamily="34" charset="0"/>
              </a:rPr>
              <a:t>option. In the OPC UA Client main interface, click the </a:t>
            </a:r>
            <a:r>
              <a:rPr lang="en-US" altLang="zh-CN" b="1" smtClean="0">
                <a:latin typeface="Calibri" panose="020F0502020204030204" pitchFamily="34" charset="0"/>
              </a:rPr>
              <a:t>+</a:t>
            </a:r>
            <a:r>
              <a:rPr lang="en-US" altLang="zh-CN" smtClean="0">
                <a:latin typeface="Calibri" panose="020F0502020204030204" pitchFamily="34" charset="0"/>
              </a:rPr>
              <a:t> button, the Add Server window appears. Select </a:t>
            </a:r>
            <a:r>
              <a:rPr lang="en-US" altLang="zh-CN" b="1" smtClean="0">
                <a:latin typeface="Calibri" panose="020F0502020204030204" pitchFamily="34" charset="0"/>
              </a:rPr>
              <a:t>Advanced</a:t>
            </a:r>
            <a:r>
              <a:rPr lang="en-US" altLang="zh-CN" smtClean="0">
                <a:latin typeface="Calibri" panose="020F0502020204030204" pitchFamily="34" charset="0"/>
              </a:rPr>
              <a:t> tab, input </a:t>
            </a:r>
            <a:r>
              <a:rPr lang="en-US" altLang="zh-CN" b="1" smtClean="0">
                <a:latin typeface="Calibri" panose="020F0502020204030204" pitchFamily="34" charset="0"/>
              </a:rPr>
              <a:t>Name</a:t>
            </a:r>
            <a:r>
              <a:rPr lang="en-US" altLang="zh-CN" smtClean="0">
                <a:latin typeface="Calibri" panose="020F0502020204030204" pitchFamily="34" charset="0"/>
              </a:rPr>
              <a:t> and </a:t>
            </a:r>
            <a:r>
              <a:rPr lang="en-US" altLang="zh-CN" b="1" smtClean="0">
                <a:latin typeface="Calibri" panose="020F0502020204030204" pitchFamily="34" charset="0"/>
              </a:rPr>
              <a:t>URL</a:t>
            </a:r>
            <a:r>
              <a:rPr lang="en-US" altLang="zh-CN" smtClean="0">
                <a:latin typeface="Calibri" panose="020F0502020204030204" pitchFamily="34" charset="0"/>
              </a:rPr>
              <a:t> then click OK.</a:t>
            </a:r>
          </a:p>
          <a:p>
            <a:r>
              <a:rPr lang="en-US" smtClean="0">
                <a:latin typeface="Calibri" panose="020F0502020204030204" pitchFamily="34" charset="0"/>
              </a:rPr>
              <a:t>Conf</a:t>
            </a:r>
            <a:r>
              <a:rPr lang="en-US" b="1" smtClean="0">
                <a:latin typeface="Calibri" panose="020F0502020204030204" pitchFamily="34" charset="0"/>
              </a:rPr>
              <a:t>iguration Name</a:t>
            </a:r>
            <a:r>
              <a:rPr lang="en-US" smtClean="0">
                <a:latin typeface="Calibri" panose="020F0502020204030204" pitchFamily="34" charset="0"/>
              </a:rPr>
              <a:t>: Self-Defined</a:t>
            </a:r>
          </a:p>
          <a:p>
            <a:r>
              <a:rPr lang="en-US" b="1">
                <a:latin typeface="Calibri" panose="020F0502020204030204" pitchFamily="34" charset="0"/>
              </a:rPr>
              <a:t>Endpoint Url</a:t>
            </a:r>
            <a:r>
              <a:rPr lang="en-US">
                <a:latin typeface="Calibri" panose="020F0502020204030204" pitchFamily="34" charset="0"/>
              </a:rPr>
              <a:t>: opc.tcp://</a:t>
            </a:r>
            <a:r>
              <a:rPr lang="en-US" smtClean="0">
                <a:latin typeface="Calibri" panose="020F0502020204030204" pitchFamily="34" charset="0"/>
              </a:rPr>
              <a:t>localhost:48020</a:t>
            </a:r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7172" name="Picture 4" descr="C:\Users\User\AppData\Local\Temp\SNAGHTMLceaf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676590"/>
            <a:ext cx="3333748" cy="196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8076" y="2144536"/>
            <a:ext cx="8384762" cy="472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7568" y="1764694"/>
            <a:ext cx="2659454" cy="510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60355" y="2492031"/>
            <a:ext cx="253723" cy="241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933686" y="2050207"/>
            <a:ext cx="796143" cy="216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24500" y="2733032"/>
            <a:ext cx="1185615" cy="210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Add </a:t>
            </a:r>
            <a:r>
              <a:rPr lang="en-US" altLang="zh-CN">
                <a:latin typeface="+mn-lt"/>
              </a:rPr>
              <a:t>OPC UA </a:t>
            </a:r>
            <a:r>
              <a:rPr lang="en-US" altLang="zh-CN" smtClean="0">
                <a:latin typeface="+mn-lt"/>
              </a:rPr>
              <a:t>Server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85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0525" y="897965"/>
            <a:ext cx="11410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mtClean="0">
                <a:latin typeface="Calibri" panose="020F0502020204030204" pitchFamily="34" charset="0"/>
              </a:rPr>
              <a:t>Or select </a:t>
            </a:r>
            <a:r>
              <a:rPr lang="en-US" altLang="zh-CN" b="1" smtClean="0">
                <a:latin typeface="Calibri" panose="020F0502020204030204" pitchFamily="34" charset="0"/>
              </a:rPr>
              <a:t>Discovery</a:t>
            </a:r>
            <a:r>
              <a:rPr lang="en-US" altLang="zh-CN" smtClean="0">
                <a:latin typeface="Calibri" panose="020F0502020204030204" pitchFamily="34" charset="0"/>
              </a:rPr>
              <a:t> tab, expand </a:t>
            </a:r>
            <a:r>
              <a:rPr lang="en-US" altLang="zh-CN" b="1" smtClean="0">
                <a:latin typeface="Calibri" panose="020F0502020204030204" pitchFamily="34" charset="0"/>
              </a:rPr>
              <a:t>Custom Discovery </a:t>
            </a:r>
            <a:r>
              <a:rPr lang="en-US" altLang="zh-CN" smtClean="0">
                <a:latin typeface="Calibri" panose="020F0502020204030204" pitchFamily="34" charset="0"/>
              </a:rPr>
              <a:t>-&gt; </a:t>
            </a:r>
            <a:r>
              <a:rPr lang="en-US" altLang="zh-CN" b="1" smtClean="0">
                <a:latin typeface="Calibri" panose="020F0502020204030204" pitchFamily="34" charset="0"/>
              </a:rPr>
              <a:t>Double Click to Add Server</a:t>
            </a:r>
            <a:r>
              <a:rPr lang="en-US" altLang="zh-CN" smtClean="0">
                <a:latin typeface="Calibri" panose="020F0502020204030204" pitchFamily="34" charset="0"/>
              </a:rPr>
              <a:t>, input </a:t>
            </a:r>
            <a:r>
              <a:rPr lang="en-US" altLang="zh-CN" b="1" smtClean="0">
                <a:latin typeface="Calibri" panose="020F0502020204030204" pitchFamily="34" charset="0"/>
              </a:rPr>
              <a:t>localhost:48020</a:t>
            </a:r>
            <a:r>
              <a:rPr lang="en-US" altLang="zh-CN" smtClean="0">
                <a:latin typeface="Calibri" panose="020F0502020204030204" pitchFamily="34" charset="0"/>
              </a:rPr>
              <a:t> and click </a:t>
            </a:r>
            <a:r>
              <a:rPr lang="en-US" altLang="zh-CN" b="1" smtClean="0">
                <a:latin typeface="Calibri" panose="020F0502020204030204" pitchFamily="34" charset="0"/>
              </a:rPr>
              <a:t>OK</a:t>
            </a:r>
            <a:r>
              <a:rPr lang="en-US" altLang="zh-CN">
                <a:latin typeface="Calibri" panose="020F0502020204030204" pitchFamily="34" charset="0"/>
              </a:rPr>
              <a:t>, then expand it, select </a:t>
            </a:r>
            <a:r>
              <a:rPr lang="en-US" altLang="zh-CN" b="1">
                <a:latin typeface="Calibri" panose="020F0502020204030204" pitchFamily="34" charset="0"/>
              </a:rPr>
              <a:t>CET UA Server (opc.tcp) -&gt; Basic256Sha256 - Sign &amp; Encrypt (uatcp-uasc-uabinary</a:t>
            </a:r>
            <a:r>
              <a:rPr lang="en-US" altLang="zh-CN" b="1" smtClean="0">
                <a:latin typeface="Calibri" panose="020F0502020204030204" pitchFamily="34" charset="0"/>
              </a:rPr>
              <a:t>)</a:t>
            </a:r>
            <a:r>
              <a:rPr lang="en-US" altLang="zh-CN" smtClean="0">
                <a:latin typeface="Calibri" panose="020F0502020204030204" pitchFamily="34" charset="0"/>
              </a:rPr>
              <a:t>, input Username: </a:t>
            </a:r>
            <a:r>
              <a:rPr lang="en-US" altLang="zh-CN" b="1" smtClean="0">
                <a:latin typeface="Calibri" panose="020F0502020204030204" pitchFamily="34" charset="0"/>
              </a:rPr>
              <a:t>admin </a:t>
            </a:r>
            <a:r>
              <a:rPr lang="en-US" altLang="zh-CN" smtClean="0">
                <a:latin typeface="Calibri" panose="020F0502020204030204" pitchFamily="34" charset="0"/>
              </a:rPr>
              <a:t>and click </a:t>
            </a:r>
            <a:r>
              <a:rPr lang="en-US" altLang="zh-CN" b="1" smtClean="0">
                <a:latin typeface="Calibri" panose="020F0502020204030204" pitchFamily="34" charset="0"/>
              </a:rPr>
              <a:t>OK</a:t>
            </a:r>
            <a:r>
              <a:rPr lang="en-US" altLang="zh-CN" smtClean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52" y="1821295"/>
            <a:ext cx="2609392" cy="50512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506" y="4309043"/>
            <a:ext cx="2804403" cy="107451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7360" y="1685076"/>
            <a:ext cx="2695192" cy="517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199149" y="4156104"/>
            <a:ext cx="1698007" cy="166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39877" y="4828470"/>
            <a:ext cx="1185615" cy="210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155988" y="3949165"/>
            <a:ext cx="1714635" cy="1622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54756" y="6574000"/>
            <a:ext cx="640771" cy="1944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Add </a:t>
            </a:r>
            <a:r>
              <a:rPr lang="en-US" altLang="zh-CN">
                <a:latin typeface="+mn-lt"/>
              </a:rPr>
              <a:t>OPC UA </a:t>
            </a:r>
            <a:r>
              <a:rPr lang="en-US" altLang="zh-CN" smtClean="0">
                <a:latin typeface="+mn-lt"/>
              </a:rPr>
              <a:t>Server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78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CET OPC UA Server </a:t>
            </a:r>
            <a:r>
              <a:rPr lang="en-US" smtClean="0">
                <a:latin typeface="+mn-lt"/>
              </a:rPr>
              <a:t>Capability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mtClean="0">
                <a:latin typeface="Calibri" panose="020F0502020204030204" pitchFamily="34" charset="0"/>
              </a:rPr>
              <a:t>Realtime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>
                <a:latin typeface="Calibri" panose="020F0502020204030204" pitchFamily="34" charset="0"/>
              </a:rPr>
              <a:t>Controls</a:t>
            </a:r>
            <a:endParaRPr lang="en-US" sz="36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mtClean="0">
                <a:latin typeface="Calibri" panose="020F0502020204030204" pitchFamily="34" charset="0"/>
              </a:rPr>
              <a:t>Event &amp; Alarm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Calibri" panose="020F0502020204030204" pitchFamily="34" charset="0"/>
              </a:rPr>
              <a:t>Note: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smtClean="0">
                <a:latin typeface="Calibri" panose="020F0502020204030204" pitchFamily="34" charset="0"/>
              </a:rPr>
              <a:t>OPC UA Server and Discovery programs can be run in an independent folder, not rely on PecStar folders.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smtClean="0">
                <a:latin typeface="Calibri" panose="020F0502020204030204" pitchFamily="34" charset="0"/>
              </a:rPr>
              <a:t>OPC UA Server run on a Client Workstation pc, need to be able to connect to DServer successfully.</a:t>
            </a:r>
          </a:p>
        </p:txBody>
      </p:sp>
    </p:spTree>
    <p:extLst>
      <p:ext uri="{BB962C8B-B14F-4D97-AF65-F5344CB8AC3E}">
        <p14:creationId xmlns:p14="http://schemas.microsoft.com/office/powerpoint/2010/main" val="338769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Add </a:t>
            </a:r>
            <a:r>
              <a:rPr lang="en-US" altLang="zh-CN">
                <a:latin typeface="+mn-lt"/>
              </a:rPr>
              <a:t>OPC UA </a:t>
            </a:r>
            <a:r>
              <a:rPr lang="en-US" altLang="zh-CN" smtClean="0">
                <a:latin typeface="+mn-lt"/>
              </a:rPr>
              <a:t>Server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mtClean="0">
                <a:latin typeface="Calibri" panose="020F0502020204030204" pitchFamily="34" charset="0"/>
              </a:rPr>
              <a:t>After the CET OPC Server is added, click the         button to connect server, input Password: 123456 and click </a:t>
            </a:r>
            <a:r>
              <a:rPr lang="en-US" altLang="zh-CN" b="1" smtClean="0">
                <a:latin typeface="Calibri" panose="020F0502020204030204" pitchFamily="34" charset="0"/>
              </a:rPr>
              <a:t>OK</a:t>
            </a:r>
            <a:r>
              <a:rPr lang="en-US" altLang="zh-CN" smtClean="0">
                <a:latin typeface="Calibri" panose="020F0502020204030204" pitchFamily="34" charset="0"/>
              </a:rPr>
              <a:t>. In the </a:t>
            </a:r>
            <a:r>
              <a:rPr lang="en-US" altLang="zh-CN" b="1" smtClean="0">
                <a:latin typeface="Calibri" panose="020F0502020204030204" pitchFamily="34" charset="0"/>
              </a:rPr>
              <a:t>Certification Validation </a:t>
            </a:r>
            <a:r>
              <a:rPr lang="en-US" altLang="zh-CN" smtClean="0">
                <a:latin typeface="Calibri" panose="020F0502020204030204" pitchFamily="34" charset="0"/>
              </a:rPr>
              <a:t>window, click </a:t>
            </a:r>
            <a:r>
              <a:rPr lang="en-US" altLang="zh-CN" b="1" smtClean="0">
                <a:latin typeface="Calibri" panose="020F0502020204030204" pitchFamily="34" charset="0"/>
              </a:rPr>
              <a:t>Trust Server Certificate </a:t>
            </a:r>
            <a:r>
              <a:rPr lang="en-US" altLang="zh-CN" smtClean="0">
                <a:latin typeface="Calibri" panose="020F0502020204030204" pitchFamily="34" charset="0"/>
              </a:rPr>
              <a:t>button, then click </a:t>
            </a:r>
            <a:r>
              <a:rPr lang="en-US" altLang="zh-CN" b="1" smtClean="0">
                <a:latin typeface="Calibri" panose="020F0502020204030204" pitchFamily="34" charset="0"/>
              </a:rPr>
              <a:t>Continue</a:t>
            </a:r>
            <a:r>
              <a:rPr lang="en-US" altLang="zh-CN" smtClean="0">
                <a:latin typeface="Calibri" panose="020F0502020204030204" pitchFamily="34" charset="0"/>
              </a:rPr>
              <a:t>. 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03" y="1611719"/>
            <a:ext cx="9310805" cy="524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AppData\Local\Temp\SNAGHTMLad638a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57" y="1511062"/>
            <a:ext cx="4355691" cy="534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AppData\Local\Temp\SNAGHTMLad6f2c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742" y="2005585"/>
            <a:ext cx="3557733" cy="436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89816" y="1997353"/>
            <a:ext cx="252200" cy="2163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9364" y="965388"/>
            <a:ext cx="297206" cy="251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78869" y="6189498"/>
            <a:ext cx="1054329" cy="2210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549868" y="6098433"/>
            <a:ext cx="595141" cy="2009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AppData\Local\Temp\SNAGHTML256cb31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768271"/>
            <a:ext cx="2534794" cy="14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335" y="1752600"/>
            <a:ext cx="930472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Realtime Data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12: </a:t>
            </a:r>
            <a:r>
              <a:rPr lang="en-US" altLang="zh-CN">
                <a:latin typeface="Calibri" panose="020F0502020204030204" pitchFamily="34" charset="0"/>
              </a:rPr>
              <a:t>In </a:t>
            </a:r>
            <a:r>
              <a:rPr lang="en-US" altLang="zh-CN" b="1">
                <a:latin typeface="Calibri" panose="020F0502020204030204" pitchFamily="34" charset="0"/>
              </a:rPr>
              <a:t>Address Space</a:t>
            </a:r>
            <a:r>
              <a:rPr lang="en-US" altLang="zh-CN">
                <a:latin typeface="Calibri" panose="020F0502020204030204" pitchFamily="34" charset="0"/>
              </a:rPr>
              <a:t>, expand </a:t>
            </a:r>
            <a:r>
              <a:rPr lang="en-US" altLang="zh-CN" b="1">
                <a:latin typeface="Calibri" panose="020F0502020204030204" pitchFamily="34" charset="0"/>
              </a:rPr>
              <a:t>Root -&gt; Objects -&gt; Add System Node1</a:t>
            </a:r>
            <a:r>
              <a:rPr lang="en-US" altLang="zh-CN">
                <a:latin typeface="Calibri" panose="020F0502020204030204" pitchFamily="34" charset="0"/>
              </a:rPr>
              <a:t>, </a:t>
            </a:r>
            <a:r>
              <a:rPr lang="en-US" altLang="zh-CN" smtClean="0">
                <a:latin typeface="Calibri" panose="020F0502020204030204" pitchFamily="34" charset="0"/>
              </a:rPr>
              <a:t>select a site and a device, all the parameters are listed under the tree. Drag a parameter to the </a:t>
            </a:r>
            <a:r>
              <a:rPr lang="en-US" altLang="zh-CN" b="1" smtClean="0">
                <a:latin typeface="Calibri" panose="020F0502020204030204" pitchFamily="34" charset="0"/>
              </a:rPr>
              <a:t>Data Access View </a:t>
            </a:r>
            <a:r>
              <a:rPr lang="en-US" altLang="zh-CN" smtClean="0">
                <a:latin typeface="Calibri" panose="020F0502020204030204" pitchFamily="34" charset="0"/>
              </a:rPr>
              <a:t>window to subscribe it, then the realtime value will be shown.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88194" y="2657356"/>
            <a:ext cx="510886" cy="4086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Controls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13: Expand </a:t>
            </a:r>
            <a:r>
              <a:rPr lang="en-US" altLang="zh-CN" b="1">
                <a:latin typeface="Calibri" panose="020F0502020204030204" pitchFamily="34" charset="0"/>
              </a:rPr>
              <a:t>Root -&gt; Objects -&gt; </a:t>
            </a:r>
            <a:r>
              <a:rPr lang="en-US" altLang="zh-CN" b="1" smtClean="0">
                <a:latin typeface="Calibri" panose="020F0502020204030204" pitchFamily="34" charset="0"/>
              </a:rPr>
              <a:t>Add System Node1 -&gt; CETControls</a:t>
            </a:r>
            <a:r>
              <a:rPr lang="en-US" altLang="zh-CN" smtClean="0">
                <a:latin typeface="Calibri" panose="020F0502020204030204" pitchFamily="34" charset="0"/>
              </a:rPr>
              <a:t>. Drag a control point </a:t>
            </a:r>
            <a:r>
              <a:rPr lang="en-US" altLang="zh-CN">
                <a:latin typeface="Calibri" panose="020F0502020204030204" pitchFamily="34" charset="0"/>
              </a:rPr>
              <a:t>to the </a:t>
            </a:r>
            <a:r>
              <a:rPr lang="en-US" altLang="zh-CN" b="1">
                <a:latin typeface="Calibri" panose="020F0502020204030204" pitchFamily="34" charset="0"/>
              </a:rPr>
              <a:t>Data Access View </a:t>
            </a:r>
            <a:r>
              <a:rPr lang="en-US" altLang="zh-CN">
                <a:latin typeface="Calibri" panose="020F0502020204030204" pitchFamily="34" charset="0"/>
              </a:rPr>
              <a:t>window to </a:t>
            </a:r>
            <a:r>
              <a:rPr lang="en-US" altLang="zh-CN" smtClean="0">
                <a:latin typeface="Calibri" panose="020F0502020204030204" pitchFamily="34" charset="0"/>
              </a:rPr>
              <a:t>subscribe it. (Ua Expert does not support perform control operations.)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601" y="1544296"/>
            <a:ext cx="9684362" cy="531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43251" y="2882119"/>
            <a:ext cx="5705474" cy="2611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05085" y="2658565"/>
            <a:ext cx="736174" cy="158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30" y="1428750"/>
            <a:ext cx="9927774" cy="54292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>
                <a:latin typeface="+mn-lt"/>
              </a:rPr>
              <a:t>Event &amp; Alarm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14: In </a:t>
            </a:r>
            <a:r>
              <a:rPr lang="en-US" altLang="zh-CN" b="1" smtClean="0">
                <a:latin typeface="Calibri" panose="020F0502020204030204" pitchFamily="34" charset="0"/>
              </a:rPr>
              <a:t>Project</a:t>
            </a:r>
            <a:r>
              <a:rPr lang="en-US" altLang="zh-CN" smtClean="0">
                <a:latin typeface="Calibri" panose="020F0502020204030204" pitchFamily="34" charset="0"/>
              </a:rPr>
              <a:t>, right-click on </a:t>
            </a:r>
            <a:r>
              <a:rPr lang="en-US" altLang="zh-CN" b="1" smtClean="0">
                <a:latin typeface="Calibri" panose="020F0502020204030204" pitchFamily="34" charset="0"/>
              </a:rPr>
              <a:t>Documents</a:t>
            </a:r>
            <a:r>
              <a:rPr lang="en-US" altLang="zh-CN" smtClean="0">
                <a:latin typeface="Calibri" panose="020F0502020204030204" pitchFamily="34" charset="0"/>
              </a:rPr>
              <a:t> and select </a:t>
            </a:r>
            <a:r>
              <a:rPr lang="en-US" altLang="zh-CN" b="1" smtClean="0">
                <a:latin typeface="Calibri" panose="020F0502020204030204" pitchFamily="34" charset="0"/>
              </a:rPr>
              <a:t>Add…</a:t>
            </a:r>
            <a:r>
              <a:rPr lang="en-US" altLang="zh-CN" smtClean="0">
                <a:latin typeface="Calibri" panose="020F0502020204030204" pitchFamily="34" charset="0"/>
              </a:rPr>
              <a:t>, set </a:t>
            </a:r>
            <a:r>
              <a:rPr lang="en-US" altLang="zh-CN" b="1" smtClean="0">
                <a:latin typeface="Calibri" panose="020F0502020204030204" pitchFamily="34" charset="0"/>
              </a:rPr>
              <a:t>Document Type</a:t>
            </a:r>
            <a:r>
              <a:rPr lang="en-US" altLang="zh-CN" smtClean="0">
                <a:latin typeface="Calibri" panose="020F0502020204030204" pitchFamily="34" charset="0"/>
              </a:rPr>
              <a:t> to </a:t>
            </a:r>
            <a:r>
              <a:rPr lang="en-US" altLang="zh-CN" b="1" smtClean="0">
                <a:latin typeface="Calibri" panose="020F0502020204030204" pitchFamily="34" charset="0"/>
              </a:rPr>
              <a:t>Event View </a:t>
            </a:r>
            <a:r>
              <a:rPr lang="en-US" altLang="zh-CN" smtClean="0">
                <a:latin typeface="Calibri" panose="020F0502020204030204" pitchFamily="34" charset="0"/>
              </a:rPr>
              <a:t>and click </a:t>
            </a:r>
            <a:r>
              <a:rPr lang="en-US" altLang="zh-CN" b="1" smtClean="0">
                <a:latin typeface="Calibri" panose="020F0502020204030204" pitchFamily="34" charset="0"/>
              </a:rPr>
              <a:t>Add</a:t>
            </a:r>
            <a:r>
              <a:rPr lang="en-US" altLang="zh-CN" smtClean="0">
                <a:latin typeface="Calibri" panose="020F0502020204030204" pitchFamily="34" charset="0"/>
              </a:rPr>
              <a:t>. </a:t>
            </a: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09216" y="2686438"/>
            <a:ext cx="736174" cy="191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08" y="2731654"/>
            <a:ext cx="2673983" cy="3017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84476" y="3788624"/>
            <a:ext cx="809791" cy="174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23283" y="5484074"/>
            <a:ext cx="736174" cy="174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5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97" y="1544296"/>
            <a:ext cx="9684363" cy="531370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>
                <a:latin typeface="+mn-lt"/>
              </a:rPr>
              <a:t>Event &amp; Alarm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15: In </a:t>
            </a:r>
            <a:r>
              <a:rPr lang="en-US" altLang="zh-CN" b="1" smtClean="0">
                <a:latin typeface="Calibri" panose="020F0502020204030204" pitchFamily="34" charset="0"/>
              </a:rPr>
              <a:t>Address Space</a:t>
            </a:r>
            <a:r>
              <a:rPr lang="en-US" altLang="zh-CN" smtClean="0">
                <a:latin typeface="Calibri" panose="020F0502020204030204" pitchFamily="34" charset="0"/>
              </a:rPr>
              <a:t>, expand </a:t>
            </a:r>
            <a:r>
              <a:rPr lang="en-US" altLang="zh-CN" b="1" smtClean="0">
                <a:latin typeface="Calibri" panose="020F0502020204030204" pitchFamily="34" charset="0"/>
              </a:rPr>
              <a:t>Root -&gt; Objects -&gt; Add System Node1</a:t>
            </a:r>
            <a:r>
              <a:rPr lang="en-US" altLang="zh-CN" smtClean="0">
                <a:latin typeface="Calibri" panose="020F0502020204030204" pitchFamily="34" charset="0"/>
              </a:rPr>
              <a:t>, select a device node, then write down the </a:t>
            </a:r>
            <a:r>
              <a:rPr lang="en-US" altLang="zh-CN" b="1" smtClean="0">
                <a:latin typeface="Calibri" panose="020F0502020204030204" pitchFamily="34" charset="0"/>
              </a:rPr>
              <a:t>NodeID</a:t>
            </a:r>
            <a:r>
              <a:rPr lang="en-US" altLang="zh-CN" smtClean="0">
                <a:latin typeface="Calibri" panose="020F0502020204030204" pitchFamily="34" charset="0"/>
              </a:rPr>
              <a:t> in the </a:t>
            </a:r>
            <a:r>
              <a:rPr lang="en-US" altLang="zh-CN" b="1" smtClean="0">
                <a:latin typeface="Calibri" panose="020F0502020204030204" pitchFamily="34" charset="0"/>
              </a:rPr>
              <a:t>Attributes</a:t>
            </a:r>
            <a:r>
              <a:rPr lang="en-US" altLang="zh-CN" smtClean="0">
                <a:latin typeface="Calibri" panose="020F0502020204030204" pitchFamily="34" charset="0"/>
              </a:rPr>
              <a:t> area on the right pane.</a:t>
            </a: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16491" y="3817182"/>
            <a:ext cx="1304177" cy="158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48118" y="4212479"/>
            <a:ext cx="736174" cy="158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62210" y="2658565"/>
            <a:ext cx="736174" cy="158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5" y="1594535"/>
            <a:ext cx="9594548" cy="526346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>
                <a:latin typeface="+mn-lt"/>
              </a:rPr>
              <a:t>Event &amp; Alarm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16: In </a:t>
            </a:r>
            <a:r>
              <a:rPr lang="en-US" altLang="zh-CN" b="1" smtClean="0">
                <a:latin typeface="Calibri" panose="020F0502020204030204" pitchFamily="34" charset="0"/>
              </a:rPr>
              <a:t>Event View </a:t>
            </a:r>
            <a:r>
              <a:rPr lang="en-US" altLang="zh-CN" smtClean="0">
                <a:latin typeface="Calibri" panose="020F0502020204030204" pitchFamily="34" charset="0"/>
              </a:rPr>
              <a:t>window, right-click in the </a:t>
            </a:r>
            <a:r>
              <a:rPr lang="en-US" altLang="zh-CN" b="1" smtClean="0">
                <a:latin typeface="Calibri" panose="020F0502020204030204" pitchFamily="34" charset="0"/>
              </a:rPr>
              <a:t>Configuration</a:t>
            </a:r>
            <a:r>
              <a:rPr lang="en-US" altLang="zh-CN" smtClean="0">
                <a:latin typeface="Calibri" panose="020F0502020204030204" pitchFamily="34" charset="0"/>
              </a:rPr>
              <a:t> area and select </a:t>
            </a:r>
            <a:r>
              <a:rPr lang="en-US" altLang="zh-CN" b="1" smtClean="0">
                <a:latin typeface="Calibri" panose="020F0502020204030204" pitchFamily="34" charset="0"/>
              </a:rPr>
              <a:t>Add custom node</a:t>
            </a:r>
            <a:r>
              <a:rPr lang="en-US" altLang="zh-CN" smtClean="0">
                <a:latin typeface="Calibri" panose="020F0502020204030204" pitchFamily="34" charset="0"/>
              </a:rPr>
              <a:t>…. Input </a:t>
            </a:r>
            <a:r>
              <a:rPr lang="en-US" altLang="zh-CN" b="1" smtClean="0">
                <a:latin typeface="Calibri" panose="020F0502020204030204" pitchFamily="34" charset="0"/>
              </a:rPr>
              <a:t>NodeID</a:t>
            </a:r>
            <a:r>
              <a:rPr lang="en-US" altLang="zh-CN" smtClean="0">
                <a:latin typeface="Calibri" panose="020F0502020204030204" pitchFamily="34" charset="0"/>
              </a:rPr>
              <a:t> and the </a:t>
            </a:r>
            <a:r>
              <a:rPr lang="en-US" altLang="zh-CN" b="1" smtClean="0">
                <a:latin typeface="Calibri" panose="020F0502020204030204" pitchFamily="34" charset="0"/>
              </a:rPr>
              <a:t>String</a:t>
            </a:r>
            <a:r>
              <a:rPr lang="en-US" altLang="zh-CN" smtClean="0">
                <a:latin typeface="Calibri" panose="020F0502020204030204" pitchFamily="34" charset="0"/>
              </a:rPr>
              <a:t> as noted in Step 9.</a:t>
            </a: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9797" y="2199591"/>
            <a:ext cx="608408" cy="1743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67255" y="2927350"/>
            <a:ext cx="1185615" cy="210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3300" y="2940050"/>
            <a:ext cx="2847974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724536" y="4135077"/>
            <a:ext cx="2541474" cy="2109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0" y="1317536"/>
            <a:ext cx="10097637" cy="554046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>
                <a:latin typeface="+mn-lt"/>
              </a:rPr>
              <a:t>Event &amp; Alarm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17: After subscribed the device, the realtime events will be shown in the </a:t>
            </a:r>
            <a:r>
              <a:rPr lang="en-US" altLang="zh-CN" b="1" smtClean="0">
                <a:latin typeface="Calibri" panose="020F0502020204030204" pitchFamily="34" charset="0"/>
              </a:rPr>
              <a:t>Events </a:t>
            </a:r>
            <a:r>
              <a:rPr lang="en-US" altLang="zh-CN" smtClean="0">
                <a:latin typeface="Calibri" panose="020F0502020204030204" pitchFamily="34" charset="0"/>
              </a:rPr>
              <a:t>area.</a:t>
            </a: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68398" y="3943004"/>
            <a:ext cx="5746951" cy="333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7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CET OPC UA Server </a:t>
            </a:r>
            <a:r>
              <a:rPr lang="en-US" smtClean="0">
                <a:latin typeface="+mn-lt"/>
              </a:rPr>
              <a:t>Component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mtClean="0">
                <a:latin typeface="Calibri" panose="020F0502020204030204" pitchFamily="34" charset="0"/>
              </a:rPr>
              <a:t>OPC UA Server Service: </a:t>
            </a:r>
            <a:r>
              <a:rPr lang="en-US" sz="3600">
                <a:solidFill>
                  <a:srgbClr val="00B0F0"/>
                </a:solidFill>
              </a:rPr>
              <a:t>CET.Opcua.Server.Entry</a:t>
            </a:r>
            <a:endParaRPr lang="en-US" sz="360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mtClean="0">
                <a:latin typeface="Calibri" panose="020F0502020204030204" pitchFamily="34" charset="0"/>
              </a:rPr>
              <a:t>Configuration Tool: </a:t>
            </a:r>
            <a:r>
              <a:rPr lang="en-US" sz="3600">
                <a:solidFill>
                  <a:srgbClr val="00B0F0"/>
                </a:solidFill>
              </a:rPr>
              <a:t>CET.Opcua.Server.ConfigTool</a:t>
            </a:r>
            <a:r>
              <a:rPr lang="en-US" sz="3600"/>
              <a:t> </a:t>
            </a:r>
            <a:endParaRPr lang="en-US" sz="360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mtClean="0"/>
              <a:t>.NetCore 3.1 SDK: </a:t>
            </a:r>
            <a:r>
              <a:rPr lang="en-US" sz="3600" smtClean="0">
                <a:solidFill>
                  <a:srgbClr val="00B0F0"/>
                </a:solidFill>
              </a:rPr>
              <a:t>dotnet-sdk-3.1.201-win-x86.zip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latin typeface="Calibri" panose="020F0502020204030204" pitchFamily="34" charset="0"/>
              </a:rPr>
              <a:t>Note: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smtClean="0"/>
              <a:t>CET.Opcua.Server.ConfigTool is used if required</a:t>
            </a:r>
            <a:r>
              <a:rPr lang="en-US" sz="2400" smtClean="0">
                <a:latin typeface="Calibri" panose="020F0502020204030204" pitchFamily="34" charset="0"/>
              </a:rPr>
              <a:t>. When the data points in the system is less than 300,000, they all can be transferred by CET OPC UA Server, no need to select the parameters. </a:t>
            </a:r>
          </a:p>
        </p:txBody>
      </p:sp>
    </p:spTree>
    <p:extLst>
      <p:ext uri="{BB962C8B-B14F-4D97-AF65-F5344CB8AC3E}">
        <p14:creationId xmlns:p14="http://schemas.microsoft.com/office/powerpoint/2010/main" val="3382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CET OPC UA Server </a:t>
            </a:r>
            <a:r>
              <a:rPr lang="en-US" smtClean="0">
                <a:latin typeface="+mn-lt"/>
              </a:rPr>
              <a:t>Component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mtClean="0"/>
              <a:t>Discovery: </a:t>
            </a:r>
            <a:r>
              <a:rPr lang="en-US" sz="3600" smtClean="0">
                <a:solidFill>
                  <a:srgbClr val="00B0F0"/>
                </a:solidFill>
              </a:rPr>
              <a:t>CET.Opcua.Server.Discovery</a:t>
            </a:r>
            <a:r>
              <a:rPr lang="en-US" sz="3600" smtClean="0"/>
              <a:t> – discover CET OPC UA Server service and expose it to OPC UA Client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mtClean="0"/>
              <a:t>NSSM: </a:t>
            </a:r>
            <a:r>
              <a:rPr lang="en-US" sz="3600" smtClean="0">
                <a:solidFill>
                  <a:srgbClr val="00B0F0"/>
                </a:solidFill>
              </a:rPr>
              <a:t>nssm.zip</a:t>
            </a:r>
            <a:r>
              <a:rPr lang="en-US" sz="3600" smtClean="0"/>
              <a:t> – register CET.Opcua.Server</a:t>
            </a:r>
            <a:r>
              <a:rPr lang="zh-CN" altLang="en-US" sz="3600" smtClean="0"/>
              <a:t> </a:t>
            </a:r>
            <a:r>
              <a:rPr lang="en-US" altLang="zh-CN" sz="3600" smtClean="0"/>
              <a:t>and </a:t>
            </a:r>
            <a:r>
              <a:rPr lang="en-US" sz="3600" smtClean="0"/>
              <a:t>CET.Opcua.Server.Discovery as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mtClean="0"/>
              <a:t>Commonly-used OPC UA Client: </a:t>
            </a:r>
            <a:r>
              <a:rPr lang="en-US" sz="3600" smtClean="0">
                <a:solidFill>
                  <a:srgbClr val="00B0F0"/>
                </a:solidFill>
              </a:rPr>
              <a:t>opc-expert.zip </a:t>
            </a:r>
            <a:r>
              <a:rPr lang="en-US" sz="3600"/>
              <a:t>– </a:t>
            </a:r>
            <a:r>
              <a:rPr lang="en-US" sz="3600" smtClean="0"/>
              <a:t>third-party test tool to verify </a:t>
            </a:r>
            <a:r>
              <a:rPr lang="en-US" sz="3600"/>
              <a:t>the CET OPC UA Server</a:t>
            </a:r>
          </a:p>
        </p:txBody>
      </p:sp>
    </p:spTree>
    <p:extLst>
      <p:ext uri="{BB962C8B-B14F-4D97-AF65-F5344CB8AC3E}">
        <p14:creationId xmlns:p14="http://schemas.microsoft.com/office/powerpoint/2010/main" val="5056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Install CET OPC UA Server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1: double click </a:t>
            </a:r>
            <a:r>
              <a:rPr lang="en-US" smtClean="0"/>
              <a:t>dotnet-sdk-3.1.201-win-x86.exe to install</a:t>
            </a:r>
            <a:r>
              <a:rPr lang="en-US" altLang="zh-CN" smtClean="0">
                <a:latin typeface="Calibri" panose="020F0502020204030204" pitchFamily="34" charset="0"/>
              </a:rPr>
              <a:t>.</a:t>
            </a:r>
            <a:endParaRPr lang="en-US"/>
          </a:p>
        </p:txBody>
      </p:sp>
      <p:pic>
        <p:nvPicPr>
          <p:cNvPr id="1026" name="Picture 2" descr="C:\Users\User\AppData\Local\Temp\SNAGHTML46a59e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" y="1637176"/>
            <a:ext cx="5968654" cy="44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Temp\SNAGHTML47220e0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32" y="1637176"/>
            <a:ext cx="5968654" cy="442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3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Install CET OPC UA Server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2: Run </a:t>
            </a:r>
            <a:r>
              <a:rPr lang="en-US" altLang="zh-CN" b="1" smtClean="0">
                <a:latin typeface="Calibri" panose="020F0502020204030204" pitchFamily="34" charset="0"/>
              </a:rPr>
              <a:t>CMD</a:t>
            </a:r>
            <a:r>
              <a:rPr lang="en-US" altLang="zh-CN" smtClean="0">
                <a:latin typeface="Calibri" panose="020F0502020204030204" pitchFamily="34" charset="0"/>
              </a:rPr>
              <a:t> by administrator, input “</a:t>
            </a:r>
            <a:r>
              <a:rPr lang="en-US" altLang="zh-CN" b="1" smtClean="0">
                <a:solidFill>
                  <a:srgbClr val="00B0F0"/>
                </a:solidFill>
                <a:latin typeface="Calibri" panose="020F0502020204030204" pitchFamily="34" charset="0"/>
              </a:rPr>
              <a:t>dotnet --version</a:t>
            </a:r>
            <a:r>
              <a:rPr lang="en-US" altLang="zh-CN" smtClean="0">
                <a:latin typeface="Calibri" panose="020F0502020204030204" pitchFamily="34" charset="0"/>
              </a:rPr>
              <a:t>” to double check the version of .netcore.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735" y="1935144"/>
            <a:ext cx="5654530" cy="113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Install CET OPC UA Server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3: Unzip </a:t>
            </a:r>
            <a:r>
              <a:rPr lang="en-US"/>
              <a:t>Opcua.Server Run On the PecStar </a:t>
            </a:r>
            <a:r>
              <a:rPr lang="en-US" smtClean="0"/>
              <a:t>V3.5.zip, CET.Opcua.Server.Discovery.zip and put the unzipped folders in the same level of \Common folder</a:t>
            </a:r>
            <a:r>
              <a:rPr lang="en-US" altLang="zh-CN" smtClean="0">
                <a:latin typeface="Calibri" panose="020F0502020204030204" pitchFamily="34" charset="0"/>
              </a:rPr>
              <a:t>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578" y="1827283"/>
            <a:ext cx="4884843" cy="12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Install CET OPC UA Server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4: Copy the </a:t>
            </a:r>
            <a:r>
              <a:rPr lang="en-US" b="1"/>
              <a:t>dbconn.cfg</a:t>
            </a:r>
            <a:r>
              <a:rPr lang="en-US"/>
              <a:t> </a:t>
            </a:r>
            <a:r>
              <a:rPr lang="en-US" smtClean="0"/>
              <a:t>file under the \Common folder and replace the same name file under the </a:t>
            </a:r>
            <a:r>
              <a:rPr lang="en-US" b="1" smtClean="0"/>
              <a:t>\Opcua.Server </a:t>
            </a:r>
            <a:r>
              <a:rPr lang="en-US" b="1"/>
              <a:t>Run On the PecStar </a:t>
            </a:r>
            <a:r>
              <a:rPr lang="en-US" b="1" smtClean="0"/>
              <a:t>V3.5</a:t>
            </a:r>
            <a:r>
              <a:rPr lang="en-US" smtClean="0"/>
              <a:t> folder</a:t>
            </a:r>
            <a:r>
              <a:rPr lang="en-US" altLang="zh-CN" smtClean="0">
                <a:latin typeface="Calibri" panose="020F0502020204030204" pitchFamily="34" charset="0"/>
              </a:rPr>
              <a:t>. Need to assign the DServer location in \Common\DatabaseConfig.exe and make sure the pc can connect to the database and download the system configuration successfully.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578" y="1827283"/>
            <a:ext cx="4884843" cy="12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47626"/>
            <a:ext cx="10515600" cy="800100"/>
          </a:xfrm>
        </p:spPr>
        <p:txBody>
          <a:bodyPr/>
          <a:lstStyle/>
          <a:p>
            <a:r>
              <a:rPr lang="en-US" altLang="zh-CN" smtClean="0">
                <a:latin typeface="+mn-lt"/>
              </a:rPr>
              <a:t>Install CET OPC UA Server</a:t>
            </a:r>
            <a:endParaRPr lang="en-US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525" y="897965"/>
            <a:ext cx="11410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Calibri" panose="020F0502020204030204" pitchFamily="34" charset="0"/>
              </a:rPr>
              <a:t>Step </a:t>
            </a:r>
            <a:r>
              <a:rPr lang="en-US" altLang="zh-CN" smtClean="0">
                <a:latin typeface="Calibri" panose="020F0502020204030204" pitchFamily="34" charset="0"/>
              </a:rPr>
              <a:t>5: Start DServer. Run </a:t>
            </a:r>
            <a:r>
              <a:rPr lang="en-US" smtClean="0"/>
              <a:t>\Opcua.Server </a:t>
            </a:r>
            <a:r>
              <a:rPr lang="en-US"/>
              <a:t>Run On the PecStar </a:t>
            </a:r>
            <a:r>
              <a:rPr lang="en-US" smtClean="0"/>
              <a:t>V3.5\CET.Opcua.Server.Entry.exe </a:t>
            </a:r>
            <a:r>
              <a:rPr lang="en-US"/>
              <a:t>and \CET\ CET.Opcua.Server.Discovery\Any CPU\CET.Opcua.Server.Discovery.exe by administrator</a:t>
            </a:r>
            <a:r>
              <a:rPr lang="en-US" altLang="zh-CN" smtClean="0">
                <a:latin typeface="Calibri" panose="020F0502020204030204" pitchFamily="34" charset="0"/>
              </a:rPr>
              <a:t>. Make sure the two programs can work normally. Then close them.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831" y="1792872"/>
            <a:ext cx="6387642" cy="1173065"/>
          </a:xfrm>
          <a:prstGeom prst="rect">
            <a:avLst/>
          </a:prstGeom>
        </p:spPr>
      </p:pic>
      <p:pic>
        <p:nvPicPr>
          <p:cNvPr id="2050" name="Picture 2" descr="C:\Users\User\AppData\Local\Temp\SNAGHTML476cbd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77" y="1792873"/>
            <a:ext cx="3745524" cy="501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5430" y="3439391"/>
            <a:ext cx="2385646" cy="207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62958" y="6515922"/>
            <a:ext cx="794202" cy="2318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831" y="3309521"/>
            <a:ext cx="6817104" cy="112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6384</TotalTime>
  <Words>1101</Words>
  <Application>Microsoft Office PowerPoint</Application>
  <PresentationFormat>Widescreen</PresentationFormat>
  <Paragraphs>84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Courier New</vt:lpstr>
      <vt:lpstr>Office Theme</vt:lpstr>
      <vt:lpstr>SOP of CET OPC UA Server &amp; Client Configuration</vt:lpstr>
      <vt:lpstr>CET OPC UA Server Capability</vt:lpstr>
      <vt:lpstr>CET OPC UA Server Component</vt:lpstr>
      <vt:lpstr>CET OPC UA Server Component</vt:lpstr>
      <vt:lpstr>Install CET OPC UA Server</vt:lpstr>
      <vt:lpstr>Install CET OPC UA Server</vt:lpstr>
      <vt:lpstr>Install CET OPC UA Server</vt:lpstr>
      <vt:lpstr>Install CET OPC UA Server</vt:lpstr>
      <vt:lpstr>Install CET OPC UA Server</vt:lpstr>
      <vt:lpstr>Install CET OPC UA Server</vt:lpstr>
      <vt:lpstr>Install CET OPC UA Server</vt:lpstr>
      <vt:lpstr>Install CET OPC UA Server</vt:lpstr>
      <vt:lpstr>Install CET OPC UA Server</vt:lpstr>
      <vt:lpstr>Install CET OPC UA Server</vt:lpstr>
      <vt:lpstr>Realtime Communication </vt:lpstr>
      <vt:lpstr>CET OPC UA Server Configuration</vt:lpstr>
      <vt:lpstr>Add OPC UA Server</vt:lpstr>
      <vt:lpstr>Add OPC UA Server</vt:lpstr>
      <vt:lpstr>Add OPC UA Server</vt:lpstr>
      <vt:lpstr>Add OPC UA Server</vt:lpstr>
      <vt:lpstr>Realtime Data</vt:lpstr>
      <vt:lpstr>Controls</vt:lpstr>
      <vt:lpstr>Event &amp; Alarm</vt:lpstr>
      <vt:lpstr>Event &amp; Alarm</vt:lpstr>
      <vt:lpstr>Event &amp; Alarm</vt:lpstr>
      <vt:lpstr>Event &amp; Alarm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PMC Setup</dc:title>
  <dc:creator>cathy ding</dc:creator>
  <cp:lastModifiedBy>cathy ding</cp:lastModifiedBy>
  <cp:revision>300</cp:revision>
  <dcterms:created xsi:type="dcterms:W3CDTF">2020-07-03T07:11:39Z</dcterms:created>
  <dcterms:modified xsi:type="dcterms:W3CDTF">2021-05-18T09:25:01Z</dcterms:modified>
</cp:coreProperties>
</file>